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7" r:id="rId4"/>
    <p:sldId id="269" r:id="rId5"/>
    <p:sldId id="270" r:id="rId6"/>
    <p:sldId id="261" r:id="rId7"/>
    <p:sldId id="266" r:id="rId8"/>
    <p:sldId id="263" r:id="rId9"/>
    <p:sldId id="260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D6F0"/>
    <a:srgbClr val="00C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and green gradient&#10;&#10;Description automatically generated">
            <a:extLst>
              <a:ext uri="{FF2B5EF4-FFF2-40B4-BE49-F238E27FC236}">
                <a16:creationId xmlns:a16="http://schemas.microsoft.com/office/drawing/2014/main" id="{4C05F2EA-BA54-72AB-356F-F4F21B2F1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3052E0-40B7-A040-C01A-5721D958C5B4}"/>
              </a:ext>
            </a:extLst>
          </p:cNvPr>
          <p:cNvGrpSpPr/>
          <p:nvPr/>
        </p:nvGrpSpPr>
        <p:grpSpPr>
          <a:xfrm>
            <a:off x="311063" y="1823660"/>
            <a:ext cx="11277599" cy="2949423"/>
            <a:chOff x="2046514" y="2144486"/>
            <a:chExt cx="6792687" cy="1776487"/>
          </a:xfrm>
        </p:grpSpPr>
        <p:pic>
          <p:nvPicPr>
            <p:cNvPr id="4" name="Picture 3" descr="A blue and green logo&#10;&#10;Description automatically generated">
              <a:extLst>
                <a:ext uri="{FF2B5EF4-FFF2-40B4-BE49-F238E27FC236}">
                  <a16:creationId xmlns:a16="http://schemas.microsoft.com/office/drawing/2014/main" id="{06070C9E-C761-DDF2-8FAA-BEBC7327F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514" y="2144486"/>
              <a:ext cx="1774371" cy="177437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A397E1-9406-B332-1428-AB34A644B7CE}"/>
                </a:ext>
              </a:extLst>
            </p:cNvPr>
            <p:cNvSpPr txBox="1"/>
            <p:nvPr/>
          </p:nvSpPr>
          <p:spPr>
            <a:xfrm>
              <a:off x="3820887" y="2351313"/>
              <a:ext cx="5018314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1517904">
                <a:spcAft>
                  <a:spcPts val="600"/>
                </a:spcAft>
              </a:pPr>
              <a:r>
                <a:rPr lang="en-US" sz="15900" b="1" dirty="0" err="1">
                  <a:solidFill>
                    <a:schemeClr val="bg1"/>
                  </a:solidFill>
                  <a:latin typeface="Tahoma"/>
                  <a:ea typeface="Tahoma"/>
                  <a:cs typeface="Calibri"/>
                </a:rPr>
                <a:t>HOBBYt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69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gradient&#10;&#10;Description automatically generated">
            <a:extLst>
              <a:ext uri="{FF2B5EF4-FFF2-40B4-BE49-F238E27FC236}">
                <a16:creationId xmlns:a16="http://schemas.microsoft.com/office/drawing/2014/main" id="{FC71D8C2-A599-38AA-863C-7BBE41D33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163CBBD1-4E28-A0BE-7B41-DB6D5079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" y="5220002"/>
            <a:ext cx="1639625" cy="163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3F187C-8139-D7A7-2C42-8BA5F5A9F480}"/>
              </a:ext>
            </a:extLst>
          </p:cNvPr>
          <p:cNvSpPr txBox="1"/>
          <p:nvPr/>
        </p:nvSpPr>
        <p:spPr>
          <a:xfrm>
            <a:off x="232180" y="4919"/>
            <a:ext cx="117239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err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Бъдещо</a:t>
            </a:r>
            <a:r>
              <a:rPr lang="en-US" sz="7200" b="1" dirty="0">
                <a:solidFill>
                  <a:schemeClr val="bg1"/>
                </a:solidFill>
                <a:latin typeface="Tahoma"/>
                <a:ea typeface="Tahoma"/>
                <a:cs typeface="Calibri"/>
              </a:rPr>
              <a:t> </a:t>
            </a:r>
            <a:r>
              <a:rPr lang="en-US" sz="7200" b="1" err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развитие</a:t>
            </a:r>
            <a:endParaRPr lang="en-US" sz="7200" b="1">
              <a:solidFill>
                <a:schemeClr val="bg1"/>
              </a:solidFill>
              <a:latin typeface="Tahoma"/>
              <a:ea typeface="Tahoma"/>
              <a:cs typeface="Calibri"/>
            </a:endParaRPr>
          </a:p>
        </p:txBody>
      </p:sp>
      <p:pic>
        <p:nvPicPr>
          <p:cNvPr id="6" name="Picture 5" descr="What is the DiSC assessment? - DiSC Profile">
            <a:extLst>
              <a:ext uri="{FF2B5EF4-FFF2-40B4-BE49-F238E27FC236}">
                <a16:creationId xmlns:a16="http://schemas.microsoft.com/office/drawing/2014/main" id="{D49DE98C-DD46-180E-E40E-8FDB790DC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238" y="1558431"/>
            <a:ext cx="2130200" cy="2130200"/>
          </a:xfrm>
          <a:prstGeom prst="rect">
            <a:avLst/>
          </a:prstGeom>
        </p:spPr>
      </p:pic>
      <p:pic>
        <p:nvPicPr>
          <p:cNvPr id="9" name="Picture 8" descr="A building with columns and flag on top&#10;&#10;Description automatically generated">
            <a:extLst>
              <a:ext uri="{FF2B5EF4-FFF2-40B4-BE49-F238E27FC236}">
                <a16:creationId xmlns:a16="http://schemas.microsoft.com/office/drawing/2014/main" id="{B27E2855-42B7-10C1-60A2-B084B31D8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686" y="1398275"/>
            <a:ext cx="2290356" cy="22903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C30583-5685-37E2-C3B4-21DA32472F32}"/>
              </a:ext>
            </a:extLst>
          </p:cNvPr>
          <p:cNvGrpSpPr/>
          <p:nvPr/>
        </p:nvGrpSpPr>
        <p:grpSpPr>
          <a:xfrm>
            <a:off x="5048211" y="1547623"/>
            <a:ext cx="2091847" cy="2467788"/>
            <a:chOff x="4827211" y="1754640"/>
            <a:chExt cx="2853845" cy="3339793"/>
          </a:xfrm>
        </p:grpSpPr>
        <p:pic>
          <p:nvPicPr>
            <p:cNvPr id="1026" name="Picture 2" descr="JOBS.bg – Приложения в Google Play">
              <a:extLst>
                <a:ext uri="{FF2B5EF4-FFF2-40B4-BE49-F238E27FC236}">
                  <a16:creationId xmlns:a16="http://schemas.microsoft.com/office/drawing/2014/main" id="{A844238F-90D9-4FF8-D202-ECC7441D4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211" y="3144692"/>
              <a:ext cx="1949741" cy="1949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LinkedIn - YouTube">
              <a:extLst>
                <a:ext uri="{FF2B5EF4-FFF2-40B4-BE49-F238E27FC236}">
                  <a16:creationId xmlns:a16="http://schemas.microsoft.com/office/drawing/2014/main" id="{00601136-7583-F63C-899E-5277B075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1315" y="1754640"/>
              <a:ext cx="1949741" cy="1949741"/>
            </a:xfrm>
            <a:prstGeom prst="rect">
              <a:avLst/>
            </a:prstGeom>
          </p:spPr>
        </p:pic>
      </p:grpSp>
      <p:pic>
        <p:nvPicPr>
          <p:cNvPr id="1028" name="Picture 4" descr="App Store logo and symbol, meaning, history, PNG">
            <a:extLst>
              <a:ext uri="{FF2B5EF4-FFF2-40B4-BE49-F238E27FC236}">
                <a16:creationId xmlns:a16="http://schemas.microsoft.com/office/drawing/2014/main" id="{EB14742A-DA90-4CB2-524B-2B06F1EB9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2"/>
          <a:stretch/>
        </p:blipFill>
        <p:spPr bwMode="auto">
          <a:xfrm>
            <a:off x="2212449" y="4556482"/>
            <a:ext cx="3020213" cy="186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upe PNG Transparent Images Free Download - Pngfre">
            <a:extLst>
              <a:ext uri="{FF2B5EF4-FFF2-40B4-BE49-F238E27FC236}">
                <a16:creationId xmlns:a16="http://schemas.microsoft.com/office/drawing/2014/main" id="{EB196F65-BAEA-6BDD-94D3-517F21B1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729" y="4505405"/>
            <a:ext cx="1887633" cy="188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76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green gradient&#10;&#10;Description automatically generated">
            <a:extLst>
              <a:ext uri="{FF2B5EF4-FFF2-40B4-BE49-F238E27FC236}">
                <a16:creationId xmlns:a16="http://schemas.microsoft.com/office/drawing/2014/main" id="{37BB2449-0DFA-A532-69F2-F248595D5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F2B1347F-5C35-8950-2E08-FEB18078B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" y="5220002"/>
            <a:ext cx="1639625" cy="1639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D6B7E-63D9-B409-C758-34583092960F}"/>
              </a:ext>
            </a:extLst>
          </p:cNvPr>
          <p:cNvSpPr txBox="1"/>
          <p:nvPr/>
        </p:nvSpPr>
        <p:spPr>
          <a:xfrm>
            <a:off x="1525716" y="460235"/>
            <a:ext cx="914056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Нашето</a:t>
            </a:r>
            <a:r>
              <a:rPr lang="en-US" sz="9600" b="1" dirty="0">
                <a:solidFill>
                  <a:schemeClr val="bg1"/>
                </a:solidFill>
                <a:latin typeface="Tahoma"/>
                <a:ea typeface="Tahoma"/>
                <a:cs typeface="Calibri"/>
              </a:rPr>
              <a:t> </a:t>
            </a:r>
            <a:r>
              <a:rPr lang="en-US" sz="9600" b="1" dirty="0" err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преживяване</a:t>
            </a:r>
            <a:endParaRPr lang="en-US" sz="9600" b="1" dirty="0">
              <a:solidFill>
                <a:schemeClr val="bg1"/>
              </a:solidFill>
              <a:latin typeface="Tahoma"/>
              <a:ea typeface="Tahoma"/>
              <a:cs typeface="Calibri"/>
            </a:endParaRP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A0820604-5418-2052-8C97-2D8424B4DCCF}"/>
              </a:ext>
            </a:extLst>
          </p:cNvPr>
          <p:cNvSpPr/>
          <p:nvPr/>
        </p:nvSpPr>
        <p:spPr>
          <a:xfrm rot="16200000">
            <a:off x="3224623" y="2373863"/>
            <a:ext cx="5742752" cy="5692278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7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and green gradient&#10;&#10;Description automatically generated">
            <a:extLst>
              <a:ext uri="{FF2B5EF4-FFF2-40B4-BE49-F238E27FC236}">
                <a16:creationId xmlns:a16="http://schemas.microsoft.com/office/drawing/2014/main" id="{4C05F2EA-BA54-72AB-356F-F4F21B2F1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3052E0-40B7-A040-C01A-5721D958C5B4}"/>
              </a:ext>
            </a:extLst>
          </p:cNvPr>
          <p:cNvGrpSpPr/>
          <p:nvPr/>
        </p:nvGrpSpPr>
        <p:grpSpPr>
          <a:xfrm>
            <a:off x="311063" y="1823660"/>
            <a:ext cx="11277599" cy="2949423"/>
            <a:chOff x="2046514" y="2144486"/>
            <a:chExt cx="6792687" cy="1776487"/>
          </a:xfrm>
        </p:grpSpPr>
        <p:pic>
          <p:nvPicPr>
            <p:cNvPr id="4" name="Picture 3" descr="A blue and green logo&#10;&#10;Description automatically generated">
              <a:extLst>
                <a:ext uri="{FF2B5EF4-FFF2-40B4-BE49-F238E27FC236}">
                  <a16:creationId xmlns:a16="http://schemas.microsoft.com/office/drawing/2014/main" id="{06070C9E-C761-DDF2-8FAA-BEBC7327F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6514" y="2144486"/>
              <a:ext cx="1774371" cy="177437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A397E1-9406-B332-1428-AB34A644B7CE}"/>
                </a:ext>
              </a:extLst>
            </p:cNvPr>
            <p:cNvSpPr txBox="1"/>
            <p:nvPr/>
          </p:nvSpPr>
          <p:spPr>
            <a:xfrm>
              <a:off x="3820887" y="2351313"/>
              <a:ext cx="5018314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1517904">
                <a:spcAft>
                  <a:spcPts val="600"/>
                </a:spcAft>
              </a:pPr>
              <a:r>
                <a:rPr lang="en-US" sz="15900" b="1" dirty="0" err="1">
                  <a:solidFill>
                    <a:schemeClr val="bg1"/>
                  </a:solidFill>
                  <a:latin typeface="Tahoma"/>
                  <a:ea typeface="Tahoma"/>
                  <a:cs typeface="Calibri"/>
                </a:rPr>
                <a:t>HOBBYt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58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green gradient&#10;&#10;Description automatically generated">
            <a:extLst>
              <a:ext uri="{FF2B5EF4-FFF2-40B4-BE49-F238E27FC236}">
                <a16:creationId xmlns:a16="http://schemas.microsoft.com/office/drawing/2014/main" id="{05CA3937-79B1-6EFE-D072-79ED81070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F80C3-C3F5-5734-7A48-77B2C5A96B69}"/>
              </a:ext>
            </a:extLst>
          </p:cNvPr>
          <p:cNvSpPr txBox="1"/>
          <p:nvPr/>
        </p:nvSpPr>
        <p:spPr>
          <a:xfrm>
            <a:off x="674916" y="283027"/>
            <a:ext cx="108421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ahoma"/>
                <a:ea typeface="Tahoma"/>
                <a:cs typeface="Calibri"/>
              </a:rPr>
              <a:t>ОТБОР</a:t>
            </a:r>
            <a:r>
              <a:rPr lang="en-US" sz="7200" b="1" dirty="0">
                <a:solidFill>
                  <a:schemeClr val="bg1"/>
                </a:solidFill>
                <a:latin typeface="Tahoma"/>
                <a:ea typeface="Tahoma"/>
                <a:cs typeface="Calibri"/>
              </a:rPr>
              <a:t> 23 e chin</a:t>
            </a:r>
            <a:endParaRPr lang="en-US">
              <a:solidFill>
                <a:schemeClr val="bg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6" name="Picture 5" descr="A blue and green logo&#10;&#10;Description automatically generated">
            <a:extLst>
              <a:ext uri="{FF2B5EF4-FFF2-40B4-BE49-F238E27FC236}">
                <a16:creationId xmlns:a16="http://schemas.microsoft.com/office/drawing/2014/main" id="{DA4128EB-B913-E8B7-48E3-42546F0E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" y="5220002"/>
            <a:ext cx="1639625" cy="16396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6B9497-0251-CDB4-D057-D621DB243850}"/>
              </a:ext>
            </a:extLst>
          </p:cNvPr>
          <p:cNvGrpSpPr/>
          <p:nvPr/>
        </p:nvGrpSpPr>
        <p:grpSpPr>
          <a:xfrm>
            <a:off x="1282796" y="1575149"/>
            <a:ext cx="9316730" cy="2981638"/>
            <a:chOff x="1261919" y="1971806"/>
            <a:chExt cx="9515060" cy="30654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E067B7-E4C0-3EDA-2FEC-B0F63556DA78}"/>
                </a:ext>
              </a:extLst>
            </p:cNvPr>
            <p:cNvSpPr txBox="1"/>
            <p:nvPr/>
          </p:nvSpPr>
          <p:spPr>
            <a:xfrm>
              <a:off x="1273628" y="3929743"/>
              <a:ext cx="1883229" cy="11074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cs typeface="Calibri"/>
                </a:rPr>
                <a:t>Михаил</a:t>
              </a:r>
              <a:r>
                <a:rPr lang="en-US" sz="3200" b="1" dirty="0">
                  <a:solidFill>
                    <a:schemeClr val="bg1"/>
                  </a:solidFill>
                  <a:cs typeface="Calibri"/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  <a:cs typeface="Calibri"/>
                </a:rPr>
                <a:t>Георгиев</a:t>
              </a:r>
              <a:endParaRPr lang="en-US" sz="3200" b="1" dirty="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9390C1-EF43-A1DD-0B22-484781643023}"/>
                </a:ext>
              </a:extLst>
            </p:cNvPr>
            <p:cNvSpPr txBox="1"/>
            <p:nvPr/>
          </p:nvSpPr>
          <p:spPr>
            <a:xfrm>
              <a:off x="3769382" y="3929742"/>
              <a:ext cx="1988708" cy="11074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err="1">
                  <a:solidFill>
                    <a:schemeClr val="bg1"/>
                  </a:solidFill>
                  <a:cs typeface="Calibri"/>
                </a:rPr>
                <a:t>Йордан</a:t>
              </a:r>
              <a:r>
                <a:rPr lang="en-US" sz="3200" b="1" dirty="0">
                  <a:solidFill>
                    <a:schemeClr val="bg1"/>
                  </a:solidFill>
                  <a:cs typeface="Calibri"/>
                </a:rPr>
                <a:t> </a:t>
              </a:r>
              <a:r>
                <a:rPr lang="en-US" sz="3200" b="1" err="1">
                  <a:solidFill>
                    <a:schemeClr val="bg1"/>
                  </a:solidFill>
                  <a:cs typeface="Calibri"/>
                </a:rPr>
                <a:t>Драганов</a:t>
              </a:r>
              <a:endParaRPr lang="en-US" sz="3200" b="1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2F1E9E-0B6F-9D91-A46C-9943D810526A}"/>
                </a:ext>
              </a:extLst>
            </p:cNvPr>
            <p:cNvSpPr txBox="1"/>
            <p:nvPr/>
          </p:nvSpPr>
          <p:spPr>
            <a:xfrm>
              <a:off x="6466114" y="3929742"/>
              <a:ext cx="1828800" cy="11074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cs typeface="Calibri"/>
                </a:rPr>
                <a:t>Антон</a:t>
              </a:r>
              <a:r>
                <a:rPr lang="en-US" sz="3200" b="1" dirty="0">
                  <a:solidFill>
                    <a:schemeClr val="bg1"/>
                  </a:solidFill>
                  <a:cs typeface="Calibri"/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  <a:cs typeface="Calibri"/>
                </a:rPr>
                <a:t>Христов</a:t>
              </a:r>
              <a:endParaRPr lang="en-US" sz="3200" b="1" dirty="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D10FF6-5127-A934-58FE-18A2D7887DFE}"/>
                </a:ext>
              </a:extLst>
            </p:cNvPr>
            <p:cNvSpPr txBox="1"/>
            <p:nvPr/>
          </p:nvSpPr>
          <p:spPr>
            <a:xfrm>
              <a:off x="8937170" y="3929741"/>
              <a:ext cx="1828800" cy="11074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bg1"/>
                  </a:solidFill>
                  <a:cs typeface="Calibri"/>
                </a:rPr>
                <a:t>Стоян</a:t>
              </a:r>
              <a:r>
                <a:rPr lang="en-US" sz="3200" b="1" dirty="0">
                  <a:solidFill>
                    <a:schemeClr val="bg1"/>
                  </a:solidFill>
                  <a:cs typeface="Calibri"/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  <a:cs typeface="Calibri"/>
                </a:rPr>
                <a:t>Иванов</a:t>
              </a:r>
              <a:endParaRPr lang="en-US" sz="3200" b="1" dirty="0">
                <a:solidFill>
                  <a:schemeClr val="bg1"/>
                </a:solidFill>
                <a:cs typeface="Calibri"/>
              </a:endParaRPr>
            </a:p>
          </p:txBody>
        </p:sp>
        <p:pic>
          <p:nvPicPr>
            <p:cNvPr id="7" name="Picture 6" descr="A child taking a selfie&#10;&#10;Description automatically generated">
              <a:extLst>
                <a:ext uri="{FF2B5EF4-FFF2-40B4-BE49-F238E27FC236}">
                  <a16:creationId xmlns:a16="http://schemas.microsoft.com/office/drawing/2014/main" id="{D84A580C-E785-8538-983F-BFB6B3523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606" r="-467" b="44492"/>
            <a:stretch/>
          </p:blipFill>
          <p:spPr>
            <a:xfrm>
              <a:off x="3884737" y="1977023"/>
              <a:ext cx="1886035" cy="1887017"/>
            </a:xfrm>
            <a:prstGeom prst="ellipse">
              <a:avLst/>
            </a:prstGeom>
            <a:effectLst>
              <a:outerShdw blurRad="635000">
                <a:srgbClr val="000000">
                  <a:alpha val="50000"/>
                </a:srgbClr>
              </a:outerShdw>
            </a:effectLst>
          </p:spPr>
        </p:pic>
        <p:pic>
          <p:nvPicPr>
            <p:cNvPr id="13" name="Picture 12" descr="A child with a mustache&#10;&#10;Description automatically generated">
              <a:extLst>
                <a:ext uri="{FF2B5EF4-FFF2-40B4-BE49-F238E27FC236}">
                  <a16:creationId xmlns:a16="http://schemas.microsoft.com/office/drawing/2014/main" id="{531E9107-A0DA-26F4-AA65-3F2A0FBDA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1919" y="1975123"/>
              <a:ext cx="1912464" cy="1884796"/>
            </a:xfrm>
            <a:prstGeom prst="ellipse">
              <a:avLst/>
            </a:prstGeom>
            <a:effectLst>
              <a:outerShdw blurRad="635000" dist="38100">
                <a:srgbClr val="000000">
                  <a:alpha val="50000"/>
                </a:srgbClr>
              </a:outerShdw>
            </a:effectLst>
          </p:spPr>
        </p:pic>
        <p:pic>
          <p:nvPicPr>
            <p:cNvPr id="14" name="Picture 13" descr="A person with his hand on his chin&#10;&#10;Description automatically generated">
              <a:extLst>
                <a:ext uri="{FF2B5EF4-FFF2-40B4-BE49-F238E27FC236}">
                  <a16:creationId xmlns:a16="http://schemas.microsoft.com/office/drawing/2014/main" id="{E27305E8-0FE2-0205-3448-9B6E76639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619" t="45685" r="40952" b="761"/>
            <a:stretch/>
          </p:blipFill>
          <p:spPr>
            <a:xfrm>
              <a:off x="8926883" y="1971806"/>
              <a:ext cx="1850096" cy="1890466"/>
            </a:xfrm>
            <a:prstGeom prst="ellipse">
              <a:avLst/>
            </a:prstGeom>
            <a:effectLst>
              <a:outerShdw blurRad="635000">
                <a:srgbClr val="000000">
                  <a:alpha val="50000"/>
                </a:srgbClr>
              </a:outerShdw>
            </a:effectLst>
          </p:spPr>
        </p:pic>
        <p:pic>
          <p:nvPicPr>
            <p:cNvPr id="18" name="Picture 17" descr="A person holding a stuffed animal&#10;&#10;Description automatically generated">
              <a:extLst>
                <a:ext uri="{FF2B5EF4-FFF2-40B4-BE49-F238E27FC236}">
                  <a16:creationId xmlns:a16="http://schemas.microsoft.com/office/drawing/2014/main" id="{3C89411A-D10E-FC5B-F2A2-299E76383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25" r="24602" b="439"/>
            <a:stretch/>
          </p:blipFill>
          <p:spPr>
            <a:xfrm>
              <a:off x="6437908" y="1972848"/>
              <a:ext cx="1871853" cy="1889392"/>
            </a:xfrm>
            <a:prstGeom prst="ellipse">
              <a:avLst/>
            </a:prstGeom>
            <a:effectLst>
              <a:outerShdw blurRad="63500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8AC9454F-E907-22BE-94E6-0479032E4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3002" y="4834001"/>
            <a:ext cx="1876818" cy="1876818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1EFF9-DD56-111E-47ED-19EB3B9062AF}"/>
              </a:ext>
            </a:extLst>
          </p:cNvPr>
          <p:cNvSpPr txBox="1"/>
          <p:nvPr/>
        </p:nvSpPr>
        <p:spPr>
          <a:xfrm>
            <a:off x="6325642" y="4926905"/>
            <a:ext cx="19206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err="1">
                <a:solidFill>
                  <a:schemeClr val="bg1"/>
                </a:solidFill>
                <a:cs typeface="Calibri"/>
              </a:rPr>
              <a:t>Ментор</a:t>
            </a:r>
            <a:endParaRPr lang="en-US" sz="3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2AE55-7899-4245-34BE-CA72EF608AC8}"/>
              </a:ext>
            </a:extLst>
          </p:cNvPr>
          <p:cNvSpPr txBox="1"/>
          <p:nvPr/>
        </p:nvSpPr>
        <p:spPr>
          <a:xfrm>
            <a:off x="6395218" y="5573503"/>
            <a:ext cx="17906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rgbClr val="F9FAFB"/>
                </a:solidFill>
              </a:rPr>
              <a:t>Андон</a:t>
            </a:r>
            <a:r>
              <a:rPr lang="en-US" sz="2400" dirty="0">
                <a:solidFill>
                  <a:srgbClr val="F9FAFB"/>
                </a:solidFill>
              </a:rPr>
              <a:t> </a:t>
            </a:r>
            <a:r>
              <a:rPr lang="en-US" sz="2400" dirty="0" err="1">
                <a:solidFill>
                  <a:srgbClr val="F9FAFB"/>
                </a:solidFill>
              </a:rPr>
              <a:t>Мицов</a:t>
            </a:r>
            <a:endParaRPr lang="en-US" sz="2400" dirty="0">
              <a:cs typeface="Calibri"/>
            </a:endParaRPr>
          </a:p>
          <a:p>
            <a:pPr algn="ctr"/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10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green gradient&#10;&#10;Description automatically generated">
            <a:extLst>
              <a:ext uri="{FF2B5EF4-FFF2-40B4-BE49-F238E27FC236}">
                <a16:creationId xmlns:a16="http://schemas.microsoft.com/office/drawing/2014/main" id="{183ECBCD-CBA1-939A-100C-B982021B1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163CBBD1-4E28-A0BE-7B41-DB6D5079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" y="5220002"/>
            <a:ext cx="1639625" cy="163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3F187C-8139-D7A7-2C42-8BA5F5A9F480}"/>
              </a:ext>
            </a:extLst>
          </p:cNvPr>
          <p:cNvSpPr txBox="1"/>
          <p:nvPr/>
        </p:nvSpPr>
        <p:spPr>
          <a:xfrm>
            <a:off x="1436915" y="205037"/>
            <a:ext cx="93162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 err="1">
                <a:solidFill>
                  <a:schemeClr val="bg1"/>
                </a:solidFill>
                <a:latin typeface="Tahoma"/>
                <a:ea typeface="Tahoma"/>
                <a:cs typeface="Arial"/>
              </a:rPr>
              <a:t>Проблемът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E778E-F7E4-7D30-1FC2-B9D34C9D9349}"/>
              </a:ext>
            </a:extLst>
          </p:cNvPr>
          <p:cNvSpPr txBox="1"/>
          <p:nvPr/>
        </p:nvSpPr>
        <p:spPr>
          <a:xfrm>
            <a:off x="261339" y="2289294"/>
            <a:ext cx="7968261" cy="2632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b="1" kern="1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Накъде</a:t>
            </a:r>
            <a:r>
              <a:rPr lang="en-GB" sz="2400" b="1" kern="1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</a:t>
            </a:r>
            <a:r>
              <a:rPr lang="en-GB" sz="2400" b="1" kern="1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гимназията</a:t>
            </a:r>
            <a:r>
              <a:rPr lang="en-GB" sz="2400" b="1" kern="1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bg-BG" sz="2400" b="1" kern="1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Неправилната ориентация може да доведе до личностни и кариерни затруднения и провали.</a:t>
            </a:r>
            <a:endParaRPr lang="en-US" sz="2400" b="1" kern="1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bg-BG" sz="2400" b="1" kern="1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Липса на единна база данни с университети, специалности, курсове и т.н.</a:t>
            </a:r>
            <a:endParaRPr lang="en-US" sz="2400" b="1" kern="1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257F4BA3-5958-2853-D132-7CAD0E411232}"/>
              </a:ext>
            </a:extLst>
          </p:cNvPr>
          <p:cNvSpPr/>
          <p:nvPr/>
        </p:nvSpPr>
        <p:spPr>
          <a:xfrm>
            <a:off x="7761582" y="2708506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0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green gradient&#10;&#10;Description automatically generated">
            <a:extLst>
              <a:ext uri="{FF2B5EF4-FFF2-40B4-BE49-F238E27FC236}">
                <a16:creationId xmlns:a16="http://schemas.microsoft.com/office/drawing/2014/main" id="{183ECBCD-CBA1-939A-100C-B982021B1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163CBBD1-4E28-A0BE-7B41-DB6D5079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" y="5220002"/>
            <a:ext cx="1639625" cy="163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3F187C-8139-D7A7-2C42-8BA5F5A9F480}"/>
              </a:ext>
            </a:extLst>
          </p:cNvPr>
          <p:cNvSpPr txBox="1"/>
          <p:nvPr/>
        </p:nvSpPr>
        <p:spPr>
          <a:xfrm>
            <a:off x="1436915" y="205037"/>
            <a:ext cx="93162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 err="1">
                <a:solidFill>
                  <a:schemeClr val="bg1"/>
                </a:solidFill>
                <a:latin typeface="Tahoma"/>
                <a:ea typeface="Tahoma"/>
                <a:cs typeface="Arial"/>
              </a:rPr>
              <a:t>Нашето</a:t>
            </a:r>
            <a:r>
              <a:rPr lang="en-US" sz="7200" b="1" dirty="0">
                <a:solidFill>
                  <a:schemeClr val="bg1"/>
                </a:solidFill>
                <a:latin typeface="Tahoma"/>
                <a:ea typeface="Tahoma"/>
                <a:cs typeface="Arial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Tahoma"/>
                <a:ea typeface="Tahoma"/>
                <a:cs typeface="Arial"/>
              </a:rPr>
              <a:t>решение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4EF24-9E09-D466-C18E-A29B500B08C8}"/>
              </a:ext>
            </a:extLst>
          </p:cNvPr>
          <p:cNvSpPr txBox="1"/>
          <p:nvPr/>
        </p:nvSpPr>
        <p:spPr>
          <a:xfrm>
            <a:off x="1789755" y="2280835"/>
            <a:ext cx="8800052" cy="337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латформа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професионални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психологически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HR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</a:t>
            </a:r>
            <a:r>
              <a:rPr lang="bg-BG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ове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които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биха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определили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коя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сфера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образованието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бихме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могли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реализираме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успешно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или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коя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кариера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била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подходяща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нас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Основните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критерии</a:t>
            </a:r>
            <a:r>
              <a:rPr lang="bg-BG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при тестовете са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какво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обичам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правя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bg-BG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моите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хоби</a:t>
            </a:r>
            <a:r>
              <a:rPr lang="bg-BG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какъв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професионален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човек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съм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според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Холанд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0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представям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обучението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кариерата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</a:t>
            </a:r>
            <a:r>
              <a:rPr lang="en-GB" sz="20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0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0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green gradient&#10;&#10;Description automatically generated">
            <a:extLst>
              <a:ext uri="{FF2B5EF4-FFF2-40B4-BE49-F238E27FC236}">
                <a16:creationId xmlns:a16="http://schemas.microsoft.com/office/drawing/2014/main" id="{183ECBCD-CBA1-939A-100C-B982021B1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9" y="30610"/>
            <a:ext cx="12192000" cy="6858000"/>
          </a:xfrm>
          <a:prstGeom prst="rect">
            <a:avLst/>
          </a:prstGeom>
        </p:spPr>
      </p:pic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163CBBD1-4E28-A0BE-7B41-DB6D5079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" y="5220002"/>
            <a:ext cx="1639625" cy="163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3F187C-8139-D7A7-2C42-8BA5F5A9F480}"/>
              </a:ext>
            </a:extLst>
          </p:cNvPr>
          <p:cNvSpPr txBox="1"/>
          <p:nvPr/>
        </p:nvSpPr>
        <p:spPr>
          <a:xfrm>
            <a:off x="1436915" y="205037"/>
            <a:ext cx="93162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 err="1">
                <a:solidFill>
                  <a:schemeClr val="bg1"/>
                </a:solidFill>
                <a:latin typeface="Tahoma"/>
                <a:ea typeface="Tahoma"/>
                <a:cs typeface="Arial"/>
              </a:rPr>
              <a:t>Нашето</a:t>
            </a:r>
            <a:r>
              <a:rPr lang="en-US" sz="7200" b="1" dirty="0">
                <a:solidFill>
                  <a:schemeClr val="bg1"/>
                </a:solidFill>
                <a:latin typeface="Tahoma"/>
                <a:ea typeface="Tahoma"/>
                <a:cs typeface="Arial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Tahoma"/>
                <a:ea typeface="Tahoma"/>
                <a:cs typeface="Arial"/>
              </a:rPr>
              <a:t>решение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4EF24-9E09-D466-C18E-A29B500B08C8}"/>
              </a:ext>
            </a:extLst>
          </p:cNvPr>
          <p:cNvSpPr txBox="1"/>
          <p:nvPr/>
        </p:nvSpPr>
        <p:spPr>
          <a:xfrm>
            <a:off x="576253" y="2503026"/>
            <a:ext cx="6875681" cy="241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Отговорите на </a:t>
            </a:r>
            <a:r>
              <a:rPr lang="ru-RU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тези</a:t>
            </a:r>
            <a:r>
              <a:rPr lang="ru-RU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тестове</a:t>
            </a:r>
            <a:r>
              <a:rPr lang="ru-RU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водят до</a:t>
            </a:r>
            <a:r>
              <a:rPr lang="bg-BG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4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данни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курсове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ъпгрейд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4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данни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всички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специалности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университети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зададен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филтър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en-US" sz="24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база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данни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предложения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kern="1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кариера</a:t>
            </a:r>
            <a:r>
              <a:rPr lang="en-GB" sz="2400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kern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D21D30FB-5CF2-EDB3-1865-7330E306D3FB}"/>
              </a:ext>
            </a:extLst>
          </p:cNvPr>
          <p:cNvSpPr/>
          <p:nvPr/>
        </p:nvSpPr>
        <p:spPr>
          <a:xfrm>
            <a:off x="8028187" y="2229886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6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green gradient&#10;&#10;Description automatically generated">
            <a:extLst>
              <a:ext uri="{FF2B5EF4-FFF2-40B4-BE49-F238E27FC236}">
                <a16:creationId xmlns:a16="http://schemas.microsoft.com/office/drawing/2014/main" id="{D2BA1D6D-EE8D-D10B-A18B-4E9BDD99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3F5B7B59-8555-75DD-BD10-5221158E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" y="5220002"/>
            <a:ext cx="1639625" cy="163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08D40-18D9-5453-2909-64D2FC68395B}"/>
              </a:ext>
            </a:extLst>
          </p:cNvPr>
          <p:cNvSpPr txBox="1"/>
          <p:nvPr/>
        </p:nvSpPr>
        <p:spPr>
          <a:xfrm>
            <a:off x="1447801" y="326570"/>
            <a:ext cx="92963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 err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Технологии</a:t>
            </a:r>
            <a:endParaRPr lang="en-US" sz="5400" b="1" dirty="0">
              <a:solidFill>
                <a:schemeClr val="bg1"/>
              </a:solidFill>
              <a:latin typeface="Tahoma"/>
              <a:ea typeface="Tahoma"/>
              <a:cs typeface="Calibri"/>
            </a:endParaRPr>
          </a:p>
        </p:txBody>
      </p:sp>
      <p:pic>
        <p:nvPicPr>
          <p:cNvPr id="2" name="Picture 1" descr="BFF with Node.js. Check this points when you create a new… | by Matias  Daniel Torre | Medium">
            <a:extLst>
              <a:ext uri="{FF2B5EF4-FFF2-40B4-BE49-F238E27FC236}">
                <a16:creationId xmlns:a16="http://schemas.microsoft.com/office/drawing/2014/main" id="{652A355C-5275-3BB2-6290-226D5681F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4" y="2209800"/>
            <a:ext cx="2449286" cy="2438400"/>
          </a:xfrm>
          <a:prstGeom prst="rect">
            <a:avLst/>
          </a:prstGeom>
          <a:effectLst>
            <a:outerShdw blurRad="635000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2" descr="Category:Cascading Style Sheets - Wikimedia Commons">
            <a:extLst>
              <a:ext uri="{FF2B5EF4-FFF2-40B4-BE49-F238E27FC236}">
                <a16:creationId xmlns:a16="http://schemas.microsoft.com/office/drawing/2014/main" id="{30628CF9-166D-B6C8-F4E7-00AC2E17E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114" y="2275114"/>
            <a:ext cx="2373086" cy="2373086"/>
          </a:xfrm>
          <a:prstGeom prst="rect">
            <a:avLst/>
          </a:prstGeom>
          <a:effectLst>
            <a:outerShdw blurRad="635000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5" descr="Chatgpt logo transparent background. 22841114 PNG">
            <a:extLst>
              <a:ext uri="{FF2B5EF4-FFF2-40B4-BE49-F238E27FC236}">
                <a16:creationId xmlns:a16="http://schemas.microsoft.com/office/drawing/2014/main" id="{0D5C27F9-5245-C386-D89C-DCAEB4A40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85" y="2258483"/>
            <a:ext cx="2242457" cy="2275717"/>
          </a:xfrm>
          <a:prstGeom prst="rect">
            <a:avLst/>
          </a:prstGeom>
          <a:effectLst>
            <a:outerShdw blurRad="635000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9" descr="A logo of a plant&#10;&#10;Description automatically generated">
            <a:extLst>
              <a:ext uri="{FF2B5EF4-FFF2-40B4-BE49-F238E27FC236}">
                <a16:creationId xmlns:a16="http://schemas.microsoft.com/office/drawing/2014/main" id="{41F31DBD-3F82-FFF3-5257-554EE805B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563" y="2254422"/>
            <a:ext cx="2118596" cy="2808442"/>
          </a:xfrm>
          <a:prstGeom prst="rect">
            <a:avLst/>
          </a:prstGeom>
          <a:effectLst>
            <a:outerShdw blurRad="63500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866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gradient&#10;&#10;Description automatically generated">
            <a:extLst>
              <a:ext uri="{FF2B5EF4-FFF2-40B4-BE49-F238E27FC236}">
                <a16:creationId xmlns:a16="http://schemas.microsoft.com/office/drawing/2014/main" id="{BF26EB4E-AFA3-3A94-F993-209D6A14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08D40-18D9-5453-2909-64D2FC68395B}"/>
              </a:ext>
            </a:extLst>
          </p:cNvPr>
          <p:cNvSpPr txBox="1"/>
          <p:nvPr/>
        </p:nvSpPr>
        <p:spPr>
          <a:xfrm>
            <a:off x="1447801" y="326570"/>
            <a:ext cx="92963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 err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Как</a:t>
            </a:r>
            <a:r>
              <a:rPr lang="en-US" sz="5400" b="1" dirty="0">
                <a:solidFill>
                  <a:schemeClr val="bg1"/>
                </a:solidFill>
                <a:latin typeface="Tahoma"/>
                <a:ea typeface="Tahoma"/>
                <a:cs typeface="Calibri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работи</a:t>
            </a:r>
            <a:r>
              <a:rPr lang="en-US" sz="5400" b="1" dirty="0">
                <a:solidFill>
                  <a:schemeClr val="bg1"/>
                </a:solidFill>
                <a:latin typeface="Tahoma"/>
                <a:ea typeface="Tahoma"/>
                <a:cs typeface="Calibri"/>
              </a:rPr>
              <a:t>?</a:t>
            </a:r>
            <a:endParaRPr lang="en-US">
              <a:solidFill>
                <a:schemeClr val="bg1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1E04B-6CCB-7D2B-08C8-BC01B02F5133}"/>
              </a:ext>
            </a:extLst>
          </p:cNvPr>
          <p:cNvSpPr txBox="1"/>
          <p:nvPr/>
        </p:nvSpPr>
        <p:spPr>
          <a:xfrm>
            <a:off x="7898706" y="2643885"/>
            <a:ext cx="15928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Calibri"/>
              </a:rPr>
              <a:t>data</a:t>
            </a:r>
          </a:p>
        </p:txBody>
      </p:sp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3F5B7B59-8555-75DD-BD10-5221158E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89" y="3779508"/>
            <a:ext cx="1514365" cy="1514365"/>
          </a:xfrm>
          <a:prstGeom prst="rect">
            <a:avLst/>
          </a:prstGeom>
        </p:spPr>
      </p:pic>
      <p:pic>
        <p:nvPicPr>
          <p:cNvPr id="13" name="Picture 12" descr="Chatgpt logo transparent background. 22841114 PNG">
            <a:extLst>
              <a:ext uri="{FF2B5EF4-FFF2-40B4-BE49-F238E27FC236}">
                <a16:creationId xmlns:a16="http://schemas.microsoft.com/office/drawing/2014/main" id="{3E972E3F-3A01-A141-2637-FA3049AD9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823" y="1579988"/>
            <a:ext cx="1240376" cy="1263198"/>
          </a:xfrm>
          <a:prstGeom prst="rect">
            <a:avLst/>
          </a:prstGeom>
          <a:effectLst>
            <a:outerShdw blurRad="635000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4" descr="Free vector graphic: Database, Data Storage, Information - Free Image ...">
            <a:extLst>
              <a:ext uri="{FF2B5EF4-FFF2-40B4-BE49-F238E27FC236}">
                <a16:creationId xmlns:a16="http://schemas.microsoft.com/office/drawing/2014/main" id="{D044F0D9-8BF7-A30B-4F8D-6BA74F930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556" y="1647628"/>
            <a:ext cx="920941" cy="1067976"/>
          </a:xfrm>
          <a:prstGeom prst="rect">
            <a:avLst/>
          </a:prstGeom>
          <a:effectLst>
            <a:outerShdw blurRad="635000">
              <a:srgbClr val="000000">
                <a:alpha val="50000"/>
              </a:srgbClr>
            </a:outerShdw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54A0463-5C7F-4E6A-2887-B9890DC62FA8}"/>
              </a:ext>
            </a:extLst>
          </p:cNvPr>
          <p:cNvCxnSpPr/>
          <p:nvPr/>
        </p:nvCxnSpPr>
        <p:spPr>
          <a:xfrm flipH="1">
            <a:off x="5906024" y="2971801"/>
            <a:ext cx="14612" cy="935276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DA2686-9FC6-B2F1-7B42-5A7A377B9BBB}"/>
              </a:ext>
            </a:extLst>
          </p:cNvPr>
          <p:cNvCxnSpPr>
            <a:cxnSpLocks/>
          </p:cNvCxnSpPr>
          <p:nvPr/>
        </p:nvCxnSpPr>
        <p:spPr>
          <a:xfrm flipH="1">
            <a:off x="6782844" y="4579306"/>
            <a:ext cx="1048009" cy="16702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FA9E04-B819-4826-4E59-2F2430AB06B4}"/>
              </a:ext>
            </a:extLst>
          </p:cNvPr>
          <p:cNvCxnSpPr>
            <a:cxnSpLocks/>
          </p:cNvCxnSpPr>
          <p:nvPr/>
        </p:nvCxnSpPr>
        <p:spPr>
          <a:xfrm flipH="1">
            <a:off x="6876789" y="2209800"/>
            <a:ext cx="954064" cy="62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13B143-5C5B-EE19-C987-8F238B7233DB}"/>
              </a:ext>
            </a:extLst>
          </p:cNvPr>
          <p:cNvCxnSpPr>
            <a:cxnSpLocks/>
          </p:cNvCxnSpPr>
          <p:nvPr/>
        </p:nvCxnSpPr>
        <p:spPr>
          <a:xfrm flipH="1" flipV="1">
            <a:off x="3974925" y="4564693"/>
            <a:ext cx="1048009" cy="14613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ree User Icon - Download in Flat Style">
            <a:extLst>
              <a:ext uri="{FF2B5EF4-FFF2-40B4-BE49-F238E27FC236}">
                <a16:creationId xmlns:a16="http://schemas.microsoft.com/office/drawing/2014/main" id="{D8BC11D3-91A6-A620-D1F1-27674DD60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1825" y="3842359"/>
            <a:ext cx="1448844" cy="14488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5" name="Picture 24" descr="Free User Icon - Download in Flat Style">
            <a:extLst>
              <a:ext uri="{FF2B5EF4-FFF2-40B4-BE49-F238E27FC236}">
                <a16:creationId xmlns:a16="http://schemas.microsoft.com/office/drawing/2014/main" id="{995A2320-2A16-D88B-B972-3F8A02183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6098" y="3779726"/>
            <a:ext cx="467639" cy="457201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Free User Icon - Download in Flat Style">
            <a:extLst>
              <a:ext uri="{FF2B5EF4-FFF2-40B4-BE49-F238E27FC236}">
                <a16:creationId xmlns:a16="http://schemas.microsoft.com/office/drawing/2014/main" id="{FC70CB38-D0D0-8C1E-F315-FB2C9EE0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7002" y="4145068"/>
            <a:ext cx="551146" cy="540708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logo of a plant&#10;&#10;Description automatically generated">
            <a:extLst>
              <a:ext uri="{FF2B5EF4-FFF2-40B4-BE49-F238E27FC236}">
                <a16:creationId xmlns:a16="http://schemas.microsoft.com/office/drawing/2014/main" id="{34505C71-E662-277E-B21C-AF2756975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4263" y="3945437"/>
            <a:ext cx="1293966" cy="1712414"/>
          </a:xfrm>
          <a:prstGeom prst="rect">
            <a:avLst/>
          </a:prstGeom>
          <a:effectLst>
            <a:outerShdw blurRad="63500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24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gradient&#10;&#10;Description automatically generated">
            <a:extLst>
              <a:ext uri="{FF2B5EF4-FFF2-40B4-BE49-F238E27FC236}">
                <a16:creationId xmlns:a16="http://schemas.microsoft.com/office/drawing/2014/main" id="{89CC18B1-60C1-E60C-56ED-7D9517EFF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3F5B7B59-8555-75DD-BD10-5221158E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" y="5220002"/>
            <a:ext cx="1639625" cy="163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08D40-18D9-5453-2909-64D2FC68395B}"/>
              </a:ext>
            </a:extLst>
          </p:cNvPr>
          <p:cNvSpPr txBox="1"/>
          <p:nvPr/>
        </p:nvSpPr>
        <p:spPr>
          <a:xfrm>
            <a:off x="2465242" y="2551283"/>
            <a:ext cx="725122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Tahoma"/>
                <a:ea typeface="Tahoma"/>
                <a:cs typeface="Calibri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355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gradient&#10;&#10;Description automatically generated">
            <a:extLst>
              <a:ext uri="{FF2B5EF4-FFF2-40B4-BE49-F238E27FC236}">
                <a16:creationId xmlns:a16="http://schemas.microsoft.com/office/drawing/2014/main" id="{FC71D8C2-A599-38AA-863C-7BBE41D33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43"/>
            <a:ext cx="12192000" cy="6858000"/>
          </a:xfrm>
          <a:prstGeom prst="rect">
            <a:avLst/>
          </a:prstGeom>
        </p:spPr>
      </p:pic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163CBBD1-4E28-A0BE-7B41-DB6D5079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6" y="5220002"/>
            <a:ext cx="1639625" cy="163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3F187C-8139-D7A7-2C42-8BA5F5A9F480}"/>
              </a:ext>
            </a:extLst>
          </p:cNvPr>
          <p:cNvSpPr txBox="1"/>
          <p:nvPr/>
        </p:nvSpPr>
        <p:spPr>
          <a:xfrm>
            <a:off x="232180" y="1873385"/>
            <a:ext cx="1172391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Нашите</a:t>
            </a:r>
            <a:r>
              <a:rPr lang="en-US" sz="9600" b="1" dirty="0">
                <a:solidFill>
                  <a:schemeClr val="bg1"/>
                </a:solidFill>
                <a:latin typeface="Tahoma"/>
                <a:ea typeface="Tahoma"/>
                <a:cs typeface="Calibri"/>
              </a:rPr>
              <a:t> </a:t>
            </a:r>
            <a:endParaRPr lang="en-US">
              <a:solidFill>
                <a:schemeClr val="bg1"/>
              </a:solidFill>
              <a:latin typeface="Tahoma"/>
              <a:ea typeface="Tahoma"/>
              <a:cs typeface="Calibri" panose="020F0502020204030204"/>
            </a:endParaRPr>
          </a:p>
          <a:p>
            <a:pPr algn="ctr"/>
            <a:r>
              <a:rPr lang="en-US" sz="9600" b="1" dirty="0" err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затруднения</a:t>
            </a:r>
            <a:endParaRPr lang="en-US" dirty="0" err="1">
              <a:solidFill>
                <a:schemeClr val="bg1"/>
              </a:solidFill>
              <a:latin typeface="Tahoma"/>
              <a:ea typeface="Tahoma"/>
              <a:cs typeface="Calibri" panose="020F0502020204030204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66C0A013-40D6-4E39-BD79-9ECF9549A4DB}"/>
              </a:ext>
            </a:extLst>
          </p:cNvPr>
          <p:cNvSpPr/>
          <p:nvPr/>
        </p:nvSpPr>
        <p:spPr>
          <a:xfrm>
            <a:off x="133263" y="401657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71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165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Anton Hristov</cp:lastModifiedBy>
  <cp:revision>520</cp:revision>
  <dcterms:created xsi:type="dcterms:W3CDTF">2024-03-15T14:32:35Z</dcterms:created>
  <dcterms:modified xsi:type="dcterms:W3CDTF">2024-03-16T03:15:07Z</dcterms:modified>
</cp:coreProperties>
</file>